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AC859-1CAD-43F5-9B3E-BA0CA774078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B22E5-E6F4-4795-AAAD-CF85A91A96A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B22E5-E6F4-4795-AAAD-CF85A91A96A8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26DCAD1-7396-44B0-BC4D-75CA1FA0D4DA}" type="datetimeFigureOut">
              <a:rPr lang="es-ES" smtClean="0"/>
              <a:pPr/>
              <a:t>08/09/2014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D203FC9-0E1E-4234-AC80-38C3B938EF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3286124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CO" sz="9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es-CO" sz="9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CO" sz="6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PRESELECCIÓN</a:t>
            </a:r>
            <a:endParaRPr lang="es-ES" sz="66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abajo"/>
          <p:cNvSpPr/>
          <p:nvPr/>
        </p:nvSpPr>
        <p:spPr>
          <a:xfrm>
            <a:off x="1714480" y="785794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Proceso"/>
          <p:cNvSpPr/>
          <p:nvPr/>
        </p:nvSpPr>
        <p:spPr>
          <a:xfrm>
            <a:off x="1000100" y="1071546"/>
            <a:ext cx="1785950" cy="857256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Realizar una lista de chequeo donde se lleve un control del orden de cada</a:t>
            </a:r>
          </a:p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actividad Determinar que pruebas se van a realizar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1714480" y="1928802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Proceso"/>
          <p:cNvSpPr/>
          <p:nvPr/>
        </p:nvSpPr>
        <p:spPr>
          <a:xfrm>
            <a:off x="1000100" y="2214554"/>
            <a:ext cx="1785950" cy="500066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Diseñar pruebas que se van a aplicar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Flecha abajo"/>
          <p:cNvSpPr/>
          <p:nvPr/>
        </p:nvSpPr>
        <p:spPr>
          <a:xfrm>
            <a:off x="1714480" y="2714620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Proceso"/>
          <p:cNvSpPr/>
          <p:nvPr/>
        </p:nvSpPr>
        <p:spPr>
          <a:xfrm>
            <a:off x="1000100" y="3000372"/>
            <a:ext cx="1785950" cy="35719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Citar los candidatos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Flecha abajo"/>
          <p:cNvSpPr/>
          <p:nvPr/>
        </p:nvSpPr>
        <p:spPr>
          <a:xfrm>
            <a:off x="1714480" y="3357562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Proceso"/>
          <p:cNvSpPr/>
          <p:nvPr/>
        </p:nvSpPr>
        <p:spPr>
          <a:xfrm>
            <a:off x="1000100" y="3643314"/>
            <a:ext cx="1785950" cy="571504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Aplicar Pruebas profesionales y psicotécnicas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Flecha abajo"/>
          <p:cNvSpPr/>
          <p:nvPr/>
        </p:nvSpPr>
        <p:spPr>
          <a:xfrm>
            <a:off x="1714480" y="4214818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Proceso"/>
          <p:cNvSpPr/>
          <p:nvPr/>
        </p:nvSpPr>
        <p:spPr>
          <a:xfrm>
            <a:off x="1000100" y="4500570"/>
            <a:ext cx="1785950" cy="571504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Realiza dinámicas de grupo Valorar el candidato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Flecha abajo"/>
          <p:cNvSpPr/>
          <p:nvPr/>
        </p:nvSpPr>
        <p:spPr>
          <a:xfrm>
            <a:off x="1714480" y="5072074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Proceso"/>
          <p:cNvSpPr/>
          <p:nvPr/>
        </p:nvSpPr>
        <p:spPr>
          <a:xfrm>
            <a:off x="1000100" y="5357826"/>
            <a:ext cx="1785950" cy="571504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Valorar el candidato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Conector fuera de página"/>
          <p:cNvSpPr/>
          <p:nvPr/>
        </p:nvSpPr>
        <p:spPr>
          <a:xfrm>
            <a:off x="7429520" y="5500702"/>
            <a:ext cx="612648" cy="612648"/>
          </a:xfrm>
          <a:prstGeom prst="flowChartOffpage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abajo"/>
          <p:cNvSpPr/>
          <p:nvPr/>
        </p:nvSpPr>
        <p:spPr>
          <a:xfrm>
            <a:off x="1714480" y="785794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Proceso"/>
          <p:cNvSpPr/>
          <p:nvPr/>
        </p:nvSpPr>
        <p:spPr>
          <a:xfrm>
            <a:off x="1142976" y="1071546"/>
            <a:ext cx="1571636" cy="500066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Identificar necesidades de la organización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Flecha abajo"/>
          <p:cNvSpPr/>
          <p:nvPr/>
        </p:nvSpPr>
        <p:spPr>
          <a:xfrm>
            <a:off x="1714480" y="1571612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Proceso"/>
          <p:cNvSpPr/>
          <p:nvPr/>
        </p:nvSpPr>
        <p:spPr>
          <a:xfrm>
            <a:off x="1142976" y="1857364"/>
            <a:ext cx="1571636" cy="500066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Preparar la entrevista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1714480" y="2357430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Proceso"/>
          <p:cNvSpPr/>
          <p:nvPr/>
        </p:nvSpPr>
        <p:spPr>
          <a:xfrm>
            <a:off x="1142976" y="2643182"/>
            <a:ext cx="1571636" cy="500066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 Redactar preguntas acordes al cargo que se requiera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1714480" y="3143248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Proceso"/>
          <p:cNvSpPr/>
          <p:nvPr/>
        </p:nvSpPr>
        <p:spPr>
          <a:xfrm>
            <a:off x="1142976" y="3429000"/>
            <a:ext cx="1571636" cy="500066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Adecuar el ambiente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Flecha abajo"/>
          <p:cNvSpPr/>
          <p:nvPr/>
        </p:nvSpPr>
        <p:spPr>
          <a:xfrm>
            <a:off x="1714480" y="5500702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Proceso"/>
          <p:cNvSpPr/>
          <p:nvPr/>
        </p:nvSpPr>
        <p:spPr>
          <a:xfrm>
            <a:off x="1142976" y="4214818"/>
            <a:ext cx="1571636" cy="500066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Aplicar la entrevista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Proceso"/>
          <p:cNvSpPr/>
          <p:nvPr/>
        </p:nvSpPr>
        <p:spPr>
          <a:xfrm>
            <a:off x="1142976" y="5000636"/>
            <a:ext cx="1571636" cy="500066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Terminar la entrevista Identificar la información a verificar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Flecha abajo"/>
          <p:cNvSpPr/>
          <p:nvPr/>
        </p:nvSpPr>
        <p:spPr>
          <a:xfrm>
            <a:off x="1714480" y="3929066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Flecha abajo"/>
          <p:cNvSpPr/>
          <p:nvPr/>
        </p:nvSpPr>
        <p:spPr>
          <a:xfrm>
            <a:off x="1714480" y="4714884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Proceso"/>
          <p:cNvSpPr/>
          <p:nvPr/>
        </p:nvSpPr>
        <p:spPr>
          <a:xfrm>
            <a:off x="1142976" y="5786454"/>
            <a:ext cx="1571636" cy="785818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Realizar un formato que permita analizar los datos importantes para la</a:t>
            </a:r>
          </a:p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organización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Conector fuera de página"/>
          <p:cNvSpPr/>
          <p:nvPr/>
        </p:nvSpPr>
        <p:spPr>
          <a:xfrm>
            <a:off x="7429520" y="5500702"/>
            <a:ext cx="612648" cy="612648"/>
          </a:xfrm>
          <a:prstGeom prst="flowChartOffpage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abajo"/>
          <p:cNvSpPr/>
          <p:nvPr/>
        </p:nvSpPr>
        <p:spPr>
          <a:xfrm>
            <a:off x="1714480" y="785794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Proceso"/>
          <p:cNvSpPr/>
          <p:nvPr/>
        </p:nvSpPr>
        <p:spPr>
          <a:xfrm>
            <a:off x="857224" y="1071546"/>
            <a:ext cx="2071702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Validar la información de las referencias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Flecha abajo"/>
          <p:cNvSpPr/>
          <p:nvPr/>
        </p:nvSpPr>
        <p:spPr>
          <a:xfrm>
            <a:off x="1714480" y="3786190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Proceso"/>
          <p:cNvSpPr/>
          <p:nvPr/>
        </p:nvSpPr>
        <p:spPr>
          <a:xfrm>
            <a:off x="928662" y="3071810"/>
            <a:ext cx="2071702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Realizar los exámenes médicos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Proceso"/>
          <p:cNvSpPr/>
          <p:nvPr/>
        </p:nvSpPr>
        <p:spPr>
          <a:xfrm>
            <a:off x="928662" y="2071678"/>
            <a:ext cx="2071702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Identificar el lugar donde se realizaran los exámenes médicos para todos los</a:t>
            </a:r>
          </a:p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candidatos.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Flecha abajo"/>
          <p:cNvSpPr/>
          <p:nvPr/>
        </p:nvSpPr>
        <p:spPr>
          <a:xfrm>
            <a:off x="1714480" y="1785926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Proceso"/>
          <p:cNvSpPr/>
          <p:nvPr/>
        </p:nvSpPr>
        <p:spPr>
          <a:xfrm>
            <a:off x="928662" y="4071942"/>
            <a:ext cx="2071702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 Verificación de los exámenes médicos realizados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Flecha abajo"/>
          <p:cNvSpPr/>
          <p:nvPr/>
        </p:nvSpPr>
        <p:spPr>
          <a:xfrm>
            <a:off x="1714480" y="2786058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abajo"/>
          <p:cNvSpPr/>
          <p:nvPr/>
        </p:nvSpPr>
        <p:spPr>
          <a:xfrm>
            <a:off x="1714480" y="4786322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onector"/>
          <p:cNvSpPr/>
          <p:nvPr/>
        </p:nvSpPr>
        <p:spPr>
          <a:xfrm>
            <a:off x="1000100" y="5072074"/>
            <a:ext cx="1714512" cy="642942"/>
          </a:xfrm>
          <a:prstGeom prst="flowChart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onector"/>
          <p:cNvSpPr/>
          <p:nvPr/>
        </p:nvSpPr>
        <p:spPr>
          <a:xfrm>
            <a:off x="1643042" y="1142984"/>
            <a:ext cx="1285884" cy="428628"/>
          </a:xfrm>
          <a:prstGeom prst="flowChart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INICIO</a:t>
            </a:r>
            <a:endParaRPr lang="es-E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Proceso"/>
          <p:cNvSpPr/>
          <p:nvPr/>
        </p:nvSpPr>
        <p:spPr>
          <a:xfrm>
            <a:off x="1571604" y="1857364"/>
            <a:ext cx="1500198" cy="571504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Analizar la necesidad de cubrir un puesto</a:t>
            </a:r>
            <a:endParaRPr lang="es-ES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Proceso"/>
          <p:cNvSpPr/>
          <p:nvPr/>
        </p:nvSpPr>
        <p:spPr>
          <a:xfrm>
            <a:off x="1571604" y="2714620"/>
            <a:ext cx="1500198" cy="1000132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Realizar un formato donde se especifique la necesidad de cubrir un puesto o</a:t>
            </a:r>
          </a:p>
          <a:p>
            <a:pPr algn="ctr"/>
            <a:r>
              <a:rPr lang="es-ES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vacante</a:t>
            </a:r>
            <a:endParaRPr lang="es-ES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Proceso"/>
          <p:cNvSpPr/>
          <p:nvPr/>
        </p:nvSpPr>
        <p:spPr>
          <a:xfrm>
            <a:off x="1571604" y="4000504"/>
            <a:ext cx="1500198" cy="571504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obtener información clara y concisa sobre el puesto o vacante</a:t>
            </a:r>
            <a:endParaRPr lang="es-ES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Proceso"/>
          <p:cNvSpPr/>
          <p:nvPr/>
        </p:nvSpPr>
        <p:spPr>
          <a:xfrm>
            <a:off x="1571604" y="4857760"/>
            <a:ext cx="1500198" cy="571504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determinar el perfil que se requiere para el puesto</a:t>
            </a:r>
            <a:endParaRPr lang="es-ES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Conector fuera de página"/>
          <p:cNvSpPr/>
          <p:nvPr/>
        </p:nvSpPr>
        <p:spPr>
          <a:xfrm>
            <a:off x="7286644" y="5143512"/>
            <a:ext cx="714380" cy="714380"/>
          </a:xfrm>
          <a:prstGeom prst="flowChartOffpage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31 Flecha abajo"/>
          <p:cNvSpPr/>
          <p:nvPr/>
        </p:nvSpPr>
        <p:spPr>
          <a:xfrm>
            <a:off x="2143108" y="1571612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Flecha abajo"/>
          <p:cNvSpPr/>
          <p:nvPr/>
        </p:nvSpPr>
        <p:spPr>
          <a:xfrm>
            <a:off x="2143108" y="2428868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Flecha abajo"/>
          <p:cNvSpPr/>
          <p:nvPr/>
        </p:nvSpPr>
        <p:spPr>
          <a:xfrm>
            <a:off x="2143108" y="3714752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Flecha abajo"/>
          <p:cNvSpPr/>
          <p:nvPr/>
        </p:nvSpPr>
        <p:spPr>
          <a:xfrm>
            <a:off x="2143108" y="4572008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Flecha abajo"/>
          <p:cNvSpPr/>
          <p:nvPr/>
        </p:nvSpPr>
        <p:spPr>
          <a:xfrm>
            <a:off x="2143108" y="5429264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ecisión"/>
          <p:cNvSpPr/>
          <p:nvPr/>
        </p:nvSpPr>
        <p:spPr>
          <a:xfrm>
            <a:off x="857224" y="1000108"/>
            <a:ext cx="1785950" cy="928694"/>
          </a:xfrm>
          <a:prstGeom prst="flowChartDecision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dirty="0" smtClean="0">
                <a:latin typeface="Arial" pitchFamily="34" charset="0"/>
                <a:cs typeface="Arial" pitchFamily="34" charset="0"/>
              </a:rPr>
              <a:t>Se determino de forma adecuada el perfil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2643174" y="1285860"/>
            <a:ext cx="64294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NO</a:t>
            </a:r>
            <a:endParaRPr lang="es-ES" dirty="0"/>
          </a:p>
        </p:txBody>
      </p:sp>
      <p:sp>
        <p:nvSpPr>
          <p:cNvPr id="7" name="6 Flecha abajo"/>
          <p:cNvSpPr/>
          <p:nvPr/>
        </p:nvSpPr>
        <p:spPr>
          <a:xfrm>
            <a:off x="1571604" y="1928802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SI</a:t>
            </a:r>
            <a:endParaRPr lang="es-ES" dirty="0"/>
          </a:p>
        </p:txBody>
      </p:sp>
      <p:sp>
        <p:nvSpPr>
          <p:cNvPr id="8" name="7 Flecha abajo"/>
          <p:cNvSpPr/>
          <p:nvPr/>
        </p:nvSpPr>
        <p:spPr>
          <a:xfrm>
            <a:off x="1571604" y="642918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8 Proceso"/>
          <p:cNvSpPr/>
          <p:nvPr/>
        </p:nvSpPr>
        <p:spPr>
          <a:xfrm>
            <a:off x="3286116" y="1142984"/>
            <a:ext cx="1571636" cy="642942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dirty="0" smtClean="0">
                <a:latin typeface="Arial" pitchFamily="34" charset="0"/>
                <a:cs typeface="Arial" pitchFamily="34" charset="0"/>
              </a:rPr>
              <a:t>Hacer  las correcciones pertinentes.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Flecha derecha"/>
          <p:cNvSpPr/>
          <p:nvPr/>
        </p:nvSpPr>
        <p:spPr>
          <a:xfrm>
            <a:off x="4857752" y="1357298"/>
            <a:ext cx="42862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0 Proceso"/>
          <p:cNvSpPr/>
          <p:nvPr/>
        </p:nvSpPr>
        <p:spPr>
          <a:xfrm>
            <a:off x="5286380" y="1142984"/>
            <a:ext cx="1571636" cy="642942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dirty="0" smtClean="0">
                <a:latin typeface="Arial" pitchFamily="34" charset="0"/>
                <a:cs typeface="Arial" pitchFamily="34" charset="0"/>
              </a:rPr>
              <a:t>Continuar el proceso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Proceso"/>
          <p:cNvSpPr/>
          <p:nvPr/>
        </p:nvSpPr>
        <p:spPr>
          <a:xfrm>
            <a:off x="1000100" y="2428868"/>
            <a:ext cx="1571636" cy="642942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Identificar la fuentes para la convocatoria de personal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Flecha abajo"/>
          <p:cNvSpPr/>
          <p:nvPr/>
        </p:nvSpPr>
        <p:spPr>
          <a:xfrm>
            <a:off x="1571604" y="3071810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6" name="15 Proceso"/>
          <p:cNvSpPr/>
          <p:nvPr/>
        </p:nvSpPr>
        <p:spPr>
          <a:xfrm>
            <a:off x="1000100" y="3429000"/>
            <a:ext cx="1571636" cy="642942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Seleccionar las fuentes para la convocatoria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17 Conector recto"/>
          <p:cNvCxnSpPr>
            <a:stCxn id="11" idx="2"/>
          </p:cNvCxnSpPr>
          <p:nvPr/>
        </p:nvCxnSpPr>
        <p:spPr>
          <a:xfrm rot="5400000">
            <a:off x="5607851" y="2250273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rot="10800000">
            <a:off x="2643174" y="2714620"/>
            <a:ext cx="342902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 flipH="1" flipV="1">
            <a:off x="2643174" y="2643182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rot="16200000" flipH="1">
            <a:off x="2607455" y="2750339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Flecha abajo"/>
          <p:cNvSpPr/>
          <p:nvPr/>
        </p:nvSpPr>
        <p:spPr>
          <a:xfrm>
            <a:off x="1571604" y="4071942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8" name="27 Proceso"/>
          <p:cNvSpPr/>
          <p:nvPr/>
        </p:nvSpPr>
        <p:spPr>
          <a:xfrm>
            <a:off x="1000100" y="4429132"/>
            <a:ext cx="1571636" cy="642942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Lanzar la convocatoria por los medios ya estipulados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28 Flecha abajo"/>
          <p:cNvSpPr/>
          <p:nvPr/>
        </p:nvSpPr>
        <p:spPr>
          <a:xfrm>
            <a:off x="1571604" y="5072074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Proceso"/>
          <p:cNvSpPr/>
          <p:nvPr/>
        </p:nvSpPr>
        <p:spPr>
          <a:xfrm>
            <a:off x="1000100" y="5429264"/>
            <a:ext cx="1571636" cy="642942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Atraer personal a través de las diferentes fuentes ya seleccionadas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30 Conector fuera de página"/>
          <p:cNvSpPr/>
          <p:nvPr/>
        </p:nvSpPr>
        <p:spPr>
          <a:xfrm>
            <a:off x="7572396" y="5572140"/>
            <a:ext cx="612648" cy="612648"/>
          </a:xfrm>
          <a:prstGeom prst="flowChartOffpage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Flecha abajo"/>
          <p:cNvSpPr/>
          <p:nvPr/>
        </p:nvSpPr>
        <p:spPr>
          <a:xfrm>
            <a:off x="1214414" y="500042"/>
            <a:ext cx="357190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Proceso"/>
          <p:cNvSpPr/>
          <p:nvPr/>
        </p:nvSpPr>
        <p:spPr>
          <a:xfrm>
            <a:off x="571472" y="785794"/>
            <a:ext cx="1714512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Buscar el candidato más idóneo para la organización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1214414" y="1500174"/>
            <a:ext cx="357190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Proceso"/>
          <p:cNvSpPr/>
          <p:nvPr/>
        </p:nvSpPr>
        <p:spPr>
          <a:xfrm>
            <a:off x="571472" y="1785926"/>
            <a:ext cx="1714512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Recibir las hojas de vida de cada candidato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1214414" y="2500306"/>
            <a:ext cx="357190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Proceso"/>
          <p:cNvSpPr/>
          <p:nvPr/>
        </p:nvSpPr>
        <p:spPr>
          <a:xfrm>
            <a:off x="571472" y="2786058"/>
            <a:ext cx="1714512" cy="571504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Analizar las hojas de vida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Flecha abajo"/>
          <p:cNvSpPr/>
          <p:nvPr/>
        </p:nvSpPr>
        <p:spPr>
          <a:xfrm>
            <a:off x="1214414" y="3357562"/>
            <a:ext cx="357190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Proceso"/>
          <p:cNvSpPr/>
          <p:nvPr/>
        </p:nvSpPr>
        <p:spPr>
          <a:xfrm>
            <a:off x="571472" y="3643314"/>
            <a:ext cx="1714512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Realizar una base de datos con todos los candidatos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Flecha abajo"/>
          <p:cNvSpPr/>
          <p:nvPr/>
        </p:nvSpPr>
        <p:spPr>
          <a:xfrm>
            <a:off x="1214414" y="4357694"/>
            <a:ext cx="357190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Proceso"/>
          <p:cNvSpPr/>
          <p:nvPr/>
        </p:nvSpPr>
        <p:spPr>
          <a:xfrm>
            <a:off x="571472" y="4643446"/>
            <a:ext cx="1714512" cy="857256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Filtrar hojas de vida con los candidatos más acordes al perfil estipulado por la</a:t>
            </a:r>
          </a:p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empresa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Flecha abajo"/>
          <p:cNvSpPr/>
          <p:nvPr/>
        </p:nvSpPr>
        <p:spPr>
          <a:xfrm>
            <a:off x="1214414" y="5500702"/>
            <a:ext cx="357190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onector"/>
          <p:cNvSpPr/>
          <p:nvPr/>
        </p:nvSpPr>
        <p:spPr>
          <a:xfrm>
            <a:off x="571472" y="5786454"/>
            <a:ext cx="1643074" cy="571504"/>
          </a:xfrm>
          <a:prstGeom prst="flowChart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714620"/>
            <a:ext cx="8229600" cy="1399032"/>
          </a:xfrm>
        </p:spPr>
        <p:txBody>
          <a:bodyPr>
            <a:noAutofit/>
          </a:bodyPr>
          <a:lstStyle/>
          <a:p>
            <a:pPr algn="ctr"/>
            <a:r>
              <a:rPr lang="es-CO" sz="9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SELECCIÓN</a:t>
            </a:r>
            <a:endParaRPr lang="es-ES" sz="96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onector"/>
          <p:cNvSpPr/>
          <p:nvPr/>
        </p:nvSpPr>
        <p:spPr>
          <a:xfrm>
            <a:off x="1214414" y="714356"/>
            <a:ext cx="1428760" cy="571504"/>
          </a:xfrm>
          <a:prstGeom prst="flowChart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INICIO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1785918" y="1285860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Proceso"/>
          <p:cNvSpPr/>
          <p:nvPr/>
        </p:nvSpPr>
        <p:spPr>
          <a:xfrm>
            <a:off x="1071538" y="1571612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Identificar que pruebas se realizaran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Flecha abajo"/>
          <p:cNvSpPr/>
          <p:nvPr/>
        </p:nvSpPr>
        <p:spPr>
          <a:xfrm>
            <a:off x="1785918" y="2285992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Proceso"/>
          <p:cNvSpPr/>
          <p:nvPr/>
        </p:nvSpPr>
        <p:spPr>
          <a:xfrm>
            <a:off x="1071538" y="2571744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Analizar y seleccionar que pruebas se requieren para los cargos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Flecha abajo"/>
          <p:cNvSpPr/>
          <p:nvPr/>
        </p:nvSpPr>
        <p:spPr>
          <a:xfrm>
            <a:off x="1785918" y="3286124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Proceso"/>
          <p:cNvSpPr/>
          <p:nvPr/>
        </p:nvSpPr>
        <p:spPr>
          <a:xfrm>
            <a:off x="1071538" y="3571876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Determinar las pruebas a realizar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Flecha abajo"/>
          <p:cNvSpPr/>
          <p:nvPr/>
        </p:nvSpPr>
        <p:spPr>
          <a:xfrm>
            <a:off x="1785918" y="4286256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Proceso"/>
          <p:cNvSpPr/>
          <p:nvPr/>
        </p:nvSpPr>
        <p:spPr>
          <a:xfrm>
            <a:off x="1071538" y="4572008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Verificar que las pruebas sean idóneas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onector fuera de página"/>
          <p:cNvSpPr/>
          <p:nvPr/>
        </p:nvSpPr>
        <p:spPr>
          <a:xfrm>
            <a:off x="7572396" y="5429264"/>
            <a:ext cx="612648" cy="612648"/>
          </a:xfrm>
          <a:prstGeom prst="flowChartOffpage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abajo"/>
          <p:cNvSpPr/>
          <p:nvPr/>
        </p:nvSpPr>
        <p:spPr>
          <a:xfrm>
            <a:off x="1714480" y="785794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Proceso"/>
          <p:cNvSpPr/>
          <p:nvPr/>
        </p:nvSpPr>
        <p:spPr>
          <a:xfrm>
            <a:off x="1071538" y="1071546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Hacer el formato para las pruebas a ejecutar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Flecha abajo"/>
          <p:cNvSpPr/>
          <p:nvPr/>
        </p:nvSpPr>
        <p:spPr>
          <a:xfrm>
            <a:off x="1714480" y="1785926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Proceso"/>
          <p:cNvSpPr/>
          <p:nvPr/>
        </p:nvSpPr>
        <p:spPr>
          <a:xfrm>
            <a:off x="1071538" y="2071678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Definir los objetivos que se realizaran con sus respectivas fechas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1714480" y="2786058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Proceso"/>
          <p:cNvSpPr/>
          <p:nvPr/>
        </p:nvSpPr>
        <p:spPr>
          <a:xfrm>
            <a:off x="1071538" y="3071810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Proponer las actividades necesarias para llevar a cabo estos objetivos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1714480" y="3786190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Decisión"/>
          <p:cNvSpPr/>
          <p:nvPr/>
        </p:nvSpPr>
        <p:spPr>
          <a:xfrm>
            <a:off x="1000100" y="4071942"/>
            <a:ext cx="1785950" cy="928694"/>
          </a:xfrm>
          <a:prstGeom prst="flowChartDecision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dirty="0" smtClean="0">
                <a:latin typeface="Arial" pitchFamily="34" charset="0"/>
                <a:cs typeface="Arial" pitchFamily="34" charset="0"/>
              </a:rPr>
              <a:t>Las actividades  cubren lo que deseamos evaluar.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Flecha derecha"/>
          <p:cNvSpPr/>
          <p:nvPr/>
        </p:nvSpPr>
        <p:spPr>
          <a:xfrm>
            <a:off x="2786050" y="4357694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NO</a:t>
            </a:r>
            <a:endParaRPr lang="es-ES" dirty="0"/>
          </a:p>
        </p:txBody>
      </p:sp>
      <p:sp>
        <p:nvSpPr>
          <p:cNvPr id="15" name="14 Flecha abajo"/>
          <p:cNvSpPr/>
          <p:nvPr/>
        </p:nvSpPr>
        <p:spPr>
          <a:xfrm>
            <a:off x="1643042" y="5000636"/>
            <a:ext cx="42862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SI</a:t>
            </a:r>
            <a:endParaRPr lang="es-ES" dirty="0"/>
          </a:p>
        </p:txBody>
      </p:sp>
      <p:sp>
        <p:nvSpPr>
          <p:cNvPr id="16" name="15 Proceso"/>
          <p:cNvSpPr/>
          <p:nvPr/>
        </p:nvSpPr>
        <p:spPr>
          <a:xfrm>
            <a:off x="3500430" y="4143380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dirty="0" smtClean="0">
                <a:latin typeface="Arial" pitchFamily="34" charset="0"/>
                <a:cs typeface="Arial" pitchFamily="34" charset="0"/>
              </a:rPr>
              <a:t>Hacer las correcciones necesarias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Flecha derecha"/>
          <p:cNvSpPr/>
          <p:nvPr/>
        </p:nvSpPr>
        <p:spPr>
          <a:xfrm>
            <a:off x="5286380" y="4357694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8" name="17 Proceso"/>
          <p:cNvSpPr/>
          <p:nvPr/>
        </p:nvSpPr>
        <p:spPr>
          <a:xfrm>
            <a:off x="6000760" y="4143380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dirty="0" smtClean="0">
                <a:latin typeface="Arial" pitchFamily="34" charset="0"/>
                <a:cs typeface="Arial" pitchFamily="34" charset="0"/>
              </a:rPr>
              <a:t>Continuar con el proceso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Proceso"/>
          <p:cNvSpPr/>
          <p:nvPr/>
        </p:nvSpPr>
        <p:spPr>
          <a:xfrm>
            <a:off x="1000100" y="5572140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Establecer el grado de obligación de cada una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20 Conector recto"/>
          <p:cNvCxnSpPr>
            <a:stCxn id="18" idx="2"/>
          </p:cNvCxnSpPr>
          <p:nvPr/>
        </p:nvCxnSpPr>
        <p:spPr>
          <a:xfrm rot="5400000">
            <a:off x="6340091" y="5375686"/>
            <a:ext cx="107157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>
            <a:stCxn id="19" idx="3"/>
          </p:cNvCxnSpPr>
          <p:nvPr/>
        </p:nvCxnSpPr>
        <p:spPr>
          <a:xfrm>
            <a:off x="2786050" y="5929330"/>
            <a:ext cx="40719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>
            <a:stCxn id="19" idx="3"/>
          </p:cNvCxnSpPr>
          <p:nvPr/>
        </p:nvCxnSpPr>
        <p:spPr>
          <a:xfrm flipV="1">
            <a:off x="2786050" y="5786454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>
            <a:stCxn id="19" idx="3"/>
          </p:cNvCxnSpPr>
          <p:nvPr/>
        </p:nvCxnSpPr>
        <p:spPr>
          <a:xfrm>
            <a:off x="2786050" y="5929330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onector fuera de página"/>
          <p:cNvSpPr/>
          <p:nvPr/>
        </p:nvSpPr>
        <p:spPr>
          <a:xfrm>
            <a:off x="7572396" y="5643578"/>
            <a:ext cx="612648" cy="612648"/>
          </a:xfrm>
          <a:prstGeom prst="flowChartOffpage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abajo"/>
          <p:cNvSpPr/>
          <p:nvPr/>
        </p:nvSpPr>
        <p:spPr>
          <a:xfrm>
            <a:off x="1714480" y="785794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Proceso"/>
          <p:cNvSpPr/>
          <p:nvPr/>
        </p:nvSpPr>
        <p:spPr>
          <a:xfrm>
            <a:off x="1071538" y="1071546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Identificar los materiales que se requieren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1714480" y="1785926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Proceso"/>
          <p:cNvSpPr/>
          <p:nvPr/>
        </p:nvSpPr>
        <p:spPr>
          <a:xfrm>
            <a:off x="1071538" y="2071678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Definir el tiempo que durara cada actividad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1714480" y="2786058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Proceso"/>
          <p:cNvSpPr/>
          <p:nvPr/>
        </p:nvSpPr>
        <p:spPr>
          <a:xfrm>
            <a:off x="1071538" y="3071810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Distribuir las actividades con sus respectivas fechas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Flecha abajo"/>
          <p:cNvSpPr/>
          <p:nvPr/>
        </p:nvSpPr>
        <p:spPr>
          <a:xfrm>
            <a:off x="1714480" y="3786190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Proceso"/>
          <p:cNvSpPr/>
          <p:nvPr/>
        </p:nvSpPr>
        <p:spPr>
          <a:xfrm>
            <a:off x="1071538" y="4071942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Realizar el cronograma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Flecha abajo"/>
          <p:cNvSpPr/>
          <p:nvPr/>
        </p:nvSpPr>
        <p:spPr>
          <a:xfrm>
            <a:off x="1714480" y="4786322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Proceso"/>
          <p:cNvSpPr/>
          <p:nvPr/>
        </p:nvSpPr>
        <p:spPr>
          <a:xfrm>
            <a:off x="1071538" y="5072074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hacer una lista de chequeo para ir llevando un control de la realización de</a:t>
            </a:r>
          </a:p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cada actividad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Conector fuera de página"/>
          <p:cNvSpPr/>
          <p:nvPr/>
        </p:nvSpPr>
        <p:spPr>
          <a:xfrm>
            <a:off x="7429520" y="5500702"/>
            <a:ext cx="612648" cy="612648"/>
          </a:xfrm>
          <a:prstGeom prst="flowChartOffpage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abajo"/>
          <p:cNvSpPr/>
          <p:nvPr/>
        </p:nvSpPr>
        <p:spPr>
          <a:xfrm>
            <a:off x="1714480" y="785794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Proceso"/>
          <p:cNvSpPr/>
          <p:nvPr/>
        </p:nvSpPr>
        <p:spPr>
          <a:xfrm>
            <a:off x="1071538" y="1071546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Adaptar el cronograma al calendario real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Flecha abajo"/>
          <p:cNvSpPr/>
          <p:nvPr/>
        </p:nvSpPr>
        <p:spPr>
          <a:xfrm>
            <a:off x="1714480" y="1785926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Proceso"/>
          <p:cNvSpPr/>
          <p:nvPr/>
        </p:nvSpPr>
        <p:spPr>
          <a:xfrm>
            <a:off x="1071538" y="2071678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Identificar las actividades que se van a desarrollar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Flecha abajo"/>
          <p:cNvSpPr/>
          <p:nvPr/>
        </p:nvSpPr>
        <p:spPr>
          <a:xfrm>
            <a:off x="1785918" y="2786058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Proceso"/>
          <p:cNvSpPr/>
          <p:nvPr/>
        </p:nvSpPr>
        <p:spPr>
          <a:xfrm>
            <a:off x="1071538" y="3071810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Organizar el cronograma de actividades de acuerdo a las necesidades del</a:t>
            </a:r>
          </a:p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proceso de selección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Flecha abajo"/>
          <p:cNvSpPr/>
          <p:nvPr/>
        </p:nvSpPr>
        <p:spPr>
          <a:xfrm>
            <a:off x="1785918" y="3786190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Proceso"/>
          <p:cNvSpPr/>
          <p:nvPr/>
        </p:nvSpPr>
        <p:spPr>
          <a:xfrm>
            <a:off x="1071538" y="4071942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Distribuir los elementos en todo el espacio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Flecha abajo"/>
          <p:cNvSpPr/>
          <p:nvPr/>
        </p:nvSpPr>
        <p:spPr>
          <a:xfrm>
            <a:off x="1785918" y="4786322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Proceso"/>
          <p:cNvSpPr/>
          <p:nvPr/>
        </p:nvSpPr>
        <p:spPr>
          <a:xfrm>
            <a:off x="1071538" y="5072074"/>
            <a:ext cx="1785950" cy="714380"/>
          </a:xfrm>
          <a:prstGeom prst="flowChartProcess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Verificar si están los materiales necesarios para desarrollar cada actividad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Conector fuera de página"/>
          <p:cNvSpPr/>
          <p:nvPr/>
        </p:nvSpPr>
        <p:spPr>
          <a:xfrm>
            <a:off x="7429520" y="5500702"/>
            <a:ext cx="612648" cy="612648"/>
          </a:xfrm>
          <a:prstGeom prst="flowChartOffpageConnector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119</TotalTime>
  <Words>433</Words>
  <Application>Microsoft Office PowerPoint</Application>
  <PresentationFormat>Presentación en pantalla (4:3)</PresentationFormat>
  <Paragraphs>80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Brío</vt:lpstr>
      <vt:lpstr>         PRESELECCIÓN</vt:lpstr>
      <vt:lpstr>Diapositiva 2</vt:lpstr>
      <vt:lpstr>Diapositiva 3</vt:lpstr>
      <vt:lpstr>Diapositiva 4</vt:lpstr>
      <vt:lpstr>SELECCIÓN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Anis</dc:creator>
  <cp:lastModifiedBy>jua esteban lopez hoyos</cp:lastModifiedBy>
  <cp:revision>14</cp:revision>
  <dcterms:created xsi:type="dcterms:W3CDTF">2013-11-25T15:29:51Z</dcterms:created>
  <dcterms:modified xsi:type="dcterms:W3CDTF">2014-09-08T15:03:10Z</dcterms:modified>
</cp:coreProperties>
</file>